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4c521bb2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4c521bb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4c521bb2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4c521bb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4c521bb2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4c521bb2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4c521bb2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4c521bb2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-161075" y="649950"/>
            <a:ext cx="61485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ANALYSIS OF MANGROVES IN GUJARAT USING DATACUBE</a:t>
            </a:r>
            <a:endParaRPr sz="6000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800" y="477138"/>
            <a:ext cx="3322450" cy="41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00" y="3063850"/>
            <a:ext cx="2959950" cy="15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1575" y="3063850"/>
            <a:ext cx="2255926" cy="155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50" y="2591750"/>
            <a:ext cx="3593412" cy="24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525" y="2591750"/>
            <a:ext cx="3799214" cy="21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267550" y="175250"/>
            <a:ext cx="2976000" cy="4932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971150" y="203450"/>
            <a:ext cx="2587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Mangroves</a:t>
            </a:r>
            <a:endParaRPr sz="300"/>
          </a:p>
        </p:txBody>
      </p:sp>
      <p:sp>
        <p:nvSpPr>
          <p:cNvPr id="66" name="Google Shape;66;p14"/>
          <p:cNvSpPr/>
          <p:nvPr/>
        </p:nvSpPr>
        <p:spPr>
          <a:xfrm>
            <a:off x="1092450" y="801975"/>
            <a:ext cx="5143500" cy="913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270375" y="753475"/>
            <a:ext cx="47634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Bookman Old Style"/>
                <a:ea typeface="Bookman Old Style"/>
                <a:cs typeface="Bookman Old Style"/>
                <a:sym typeface="Bookman Old Style"/>
              </a:rPr>
              <a:t>Mangroves are coastal trees and shrubs with unique adaptations that thrive in the intertidal zone, providing vital ecosystem services such as-</a:t>
            </a:r>
            <a:endParaRPr sz="9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Bookman Old Style"/>
              <a:buChar char="●"/>
            </a:pPr>
            <a:r>
              <a:rPr lang="en-GB" sz="900">
                <a:latin typeface="Bookman Old Style"/>
                <a:ea typeface="Bookman Old Style"/>
                <a:cs typeface="Bookman Old Style"/>
                <a:sym typeface="Bookman Old Style"/>
              </a:rPr>
              <a:t>Carbon sequestration</a:t>
            </a:r>
            <a:endParaRPr sz="9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Bookman Old Style"/>
              <a:buChar char="●"/>
            </a:pPr>
            <a:r>
              <a:rPr lang="en-GB" sz="900">
                <a:latin typeface="Bookman Old Style"/>
                <a:ea typeface="Bookman Old Style"/>
                <a:cs typeface="Bookman Old Style"/>
                <a:sym typeface="Bookman Old Style"/>
              </a:rPr>
              <a:t>Erosion control</a:t>
            </a:r>
            <a:endParaRPr sz="9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Bookman Old Style"/>
              <a:buChar char="●"/>
            </a:pPr>
            <a:r>
              <a:rPr lang="en-GB" sz="900">
                <a:latin typeface="Bookman Old Style"/>
                <a:ea typeface="Bookman Old Style"/>
                <a:cs typeface="Bookman Old Style"/>
                <a:sym typeface="Bookman Old Style"/>
              </a:rPr>
              <a:t>Habitat provision</a:t>
            </a:r>
            <a:endParaRPr sz="9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Bookman Old Style"/>
              <a:buChar char="●"/>
            </a:pPr>
            <a:r>
              <a:rPr lang="en-GB" sz="900">
                <a:latin typeface="Bookman Old Style"/>
                <a:ea typeface="Bookman Old Style"/>
                <a:cs typeface="Bookman Old Style"/>
                <a:sym typeface="Bookman Old Style"/>
              </a:rPr>
              <a:t>Safeguarding coastal communities from storm surges</a:t>
            </a:r>
            <a:endParaRPr sz="9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1300" y="420475"/>
            <a:ext cx="2603250" cy="142620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267550" y="1877500"/>
            <a:ext cx="3151200" cy="523500"/>
          </a:xfrm>
          <a:prstGeom prst="homePlate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99900" y="1926113"/>
            <a:ext cx="3151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Bookman Old Style"/>
                <a:ea typeface="Bookman Old Style"/>
                <a:cs typeface="Bookman Old Style"/>
                <a:sym typeface="Bookman Old Style"/>
              </a:rPr>
              <a:t>Remote Sensing &amp; Data cube</a:t>
            </a:r>
            <a:endParaRPr b="1" sz="15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2265100" y="250175"/>
            <a:ext cx="6130134" cy="962388"/>
          </a:xfrm>
          <a:prstGeom prst="flowChartTerminator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758416" y="428075"/>
            <a:ext cx="51435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39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project aims to provide insights and analyze different aspects related to mangroves such as health, species, changes in area over time using satellite data.</a:t>
            </a:r>
            <a:endParaRPr sz="1100"/>
          </a:p>
        </p:txBody>
      </p:sp>
      <p:sp>
        <p:nvSpPr>
          <p:cNvPr id="77" name="Google Shape;77;p15"/>
          <p:cNvSpPr/>
          <p:nvPr/>
        </p:nvSpPr>
        <p:spPr>
          <a:xfrm>
            <a:off x="494000" y="462325"/>
            <a:ext cx="1730700" cy="63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E91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680025" y="551275"/>
            <a:ext cx="1439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Objective</a:t>
            </a:r>
            <a:endParaRPr sz="200"/>
          </a:p>
        </p:txBody>
      </p:sp>
      <p:sp>
        <p:nvSpPr>
          <p:cNvPr id="79" name="Google Shape;79;p15"/>
          <p:cNvSpPr/>
          <p:nvPr/>
        </p:nvSpPr>
        <p:spPr>
          <a:xfrm>
            <a:off x="4572000" y="1512750"/>
            <a:ext cx="1860030" cy="541836"/>
          </a:xfrm>
          <a:prstGeom prst="flowChartTerminator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665775" y="2354750"/>
            <a:ext cx="1860030" cy="541836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730475" y="3209525"/>
            <a:ext cx="1860030" cy="541836"/>
          </a:xfrm>
          <a:prstGeom prst="flowChartTerminator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730475" y="4064300"/>
            <a:ext cx="1860030" cy="541836"/>
          </a:xfrm>
          <a:prstGeom prst="flowChartTerminator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1464525" y="2354750"/>
            <a:ext cx="1439400" cy="1293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464525" y="2795450"/>
            <a:ext cx="1439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39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    Key components </a:t>
            </a:r>
            <a:endParaRPr sz="1100"/>
          </a:p>
        </p:txBody>
      </p:sp>
      <p:sp>
        <p:nvSpPr>
          <p:cNvPr id="85" name="Google Shape;85;p15"/>
          <p:cNvSpPr/>
          <p:nvPr/>
        </p:nvSpPr>
        <p:spPr>
          <a:xfrm rot="-996572">
            <a:off x="2995145" y="2015132"/>
            <a:ext cx="1358065" cy="323382"/>
          </a:xfrm>
          <a:prstGeom prst="rightArrow">
            <a:avLst>
              <a:gd fmla="val 50000" name="adj1"/>
              <a:gd fmla="val 54986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rot="-759">
            <a:off x="3105795" y="2571902"/>
            <a:ext cx="1358100" cy="323400"/>
          </a:xfrm>
          <a:prstGeom prst="rightArrow">
            <a:avLst>
              <a:gd fmla="val 50000" name="adj1"/>
              <a:gd fmla="val 54986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578351">
            <a:off x="3088420" y="3106960"/>
            <a:ext cx="1358074" cy="323144"/>
          </a:xfrm>
          <a:prstGeom prst="rightArrow">
            <a:avLst>
              <a:gd fmla="val 50000" name="adj1"/>
              <a:gd fmla="val 54986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1267048">
            <a:off x="2950984" y="3599531"/>
            <a:ext cx="1358105" cy="323469"/>
          </a:xfrm>
          <a:prstGeom prst="rightArrow">
            <a:avLst>
              <a:gd fmla="val 50000" name="adj1"/>
              <a:gd fmla="val 54986" name="adj2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4935925" y="1565213"/>
            <a:ext cx="1496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cube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4847738" y="2442463"/>
            <a:ext cx="1496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Techniques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795125" y="4156813"/>
            <a:ext cx="1730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Flask Application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4821375" y="3253375"/>
            <a:ext cx="16782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Technologies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24" y="637400"/>
            <a:ext cx="1461800" cy="8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24725" y="1222500"/>
            <a:ext cx="12828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Data Collection</a:t>
            </a:r>
            <a:endParaRPr b="1" sz="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1697025" y="637400"/>
            <a:ext cx="5086800" cy="83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E91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208500" y="732213"/>
            <a:ext cx="45057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-&gt; Sentinel    Type : 2A, 2B         Revisit-Time : 5 days        Resolution :10m, 20m, 60m</a:t>
            </a:r>
            <a:endParaRPr sz="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-&gt; Landsat    Type : 8                  Revisit-Time : 15 days      Resolution : 15m, 30m   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137150" y="1304213"/>
            <a:ext cx="5086800" cy="94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CDC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740525" y="4035650"/>
            <a:ext cx="4999800" cy="106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2169500" y="2892500"/>
            <a:ext cx="5252100" cy="132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1697025" y="2098788"/>
            <a:ext cx="5086800" cy="945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2137150" y="2296838"/>
            <a:ext cx="3996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 -&gt; Process and transform the satellite imagery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 -&gt; Extract relevant features (vegetation indices, mangrove extent)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 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463200" y="3166250"/>
            <a:ext cx="3996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 -&gt; Select appropriate machine learning algorithms (e.g., Random Forest)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 -&gt; Split data into training and testing sets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 -&gt; Train the model using training data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 -&gt; Evaluate model performance using testing data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 -&gt; Generate predictions for mangrove health, species, and area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293850" y="4218800"/>
            <a:ext cx="3996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-&gt; Develop a web-based application using Flask framework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-&gt; Create interactive user interface for data selection and visualization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-&gt; Integrate the machine learning model with the application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-&gt; Enable users to explore mangrove analysis results dynamically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583650" y="1424700"/>
            <a:ext cx="4505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-&gt; Create satellite specific product configuration files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	EX: s2-1A.yaml ,ls-8.yaml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-&gt; Data at band level and pixel level is fetched &amp; stored into products in database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   -&gt; Images are stored into different folders</a:t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950" y="1244225"/>
            <a:ext cx="1760456" cy="1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7223950" y="1740100"/>
            <a:ext cx="1760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Define Product Definition </a:t>
            </a:r>
            <a:endParaRPr b="1" sz="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               and </a:t>
            </a:r>
            <a:endParaRPr b="1" sz="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Ingest Remote Sensed Data</a:t>
            </a:r>
            <a:endParaRPr b="1" sz="8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25" y="2074500"/>
            <a:ext cx="1558508" cy="1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412875" y="2571750"/>
            <a:ext cx="1009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Prepare Analysis Ready Data</a:t>
            </a:r>
            <a:endParaRPr b="1"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1600" y="2892499"/>
            <a:ext cx="1692470" cy="11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7916950" y="3166250"/>
            <a:ext cx="1067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Bookman Old Style"/>
                <a:ea typeface="Bookman Old Style"/>
                <a:cs typeface="Bookman Old Style"/>
                <a:sym typeface="Bookman Old Style"/>
              </a:rPr>
              <a:t>Machine Learning Modeling</a:t>
            </a:r>
            <a:endParaRPr b="1" sz="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50" y="3960350"/>
            <a:ext cx="1692476" cy="109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105800" y="66050"/>
            <a:ext cx="2442300" cy="412500"/>
          </a:xfrm>
          <a:prstGeom prst="homePlat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164600" y="66050"/>
            <a:ext cx="2324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Project Workflow</a:t>
            </a:r>
            <a:endParaRPr sz="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332250" y="284400"/>
            <a:ext cx="2515200" cy="5094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441450" y="219700"/>
            <a:ext cx="2296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Conclusion</a:t>
            </a:r>
            <a:endParaRPr sz="1300"/>
          </a:p>
        </p:txBody>
      </p:sp>
      <p:sp>
        <p:nvSpPr>
          <p:cNvPr id="124" name="Google Shape;124;p17"/>
          <p:cNvSpPr/>
          <p:nvPr/>
        </p:nvSpPr>
        <p:spPr>
          <a:xfrm>
            <a:off x="1011575" y="1125475"/>
            <a:ext cx="6874200" cy="873300"/>
          </a:xfrm>
          <a:prstGeom prst="chevron">
            <a:avLst>
              <a:gd fmla="val 50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1011575" y="2418175"/>
            <a:ext cx="6874200" cy="8733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1081850" y="3775575"/>
            <a:ext cx="6874200" cy="8733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1545350" y="1174000"/>
            <a:ext cx="59037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okman Old Style"/>
                <a:ea typeface="Bookman Old Style"/>
                <a:cs typeface="Bookman Old Style"/>
                <a:sym typeface="Bookman Old Style"/>
              </a:rPr>
              <a:t>Our project on mangrove analysis in Gujarat harnesses satellite imagery and machine learning to provide valuable insights for conservation efforts, empowering evidence-based decision-making and promoting sustainable management practices.</a:t>
            </a:r>
            <a:endParaRPr sz="1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545350" y="2474788"/>
            <a:ext cx="59037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okman Old Style"/>
                <a:ea typeface="Bookman Old Style"/>
                <a:cs typeface="Bookman Old Style"/>
                <a:sym typeface="Bookman Old Style"/>
              </a:rPr>
              <a:t>By leveraging analysis-ready data and an interactive web application, stakeholders gain access to crucial information about mangrove health, species composition, and changes over time, facilitating community engagement and fostering a collaborative approach towards mangrove conservation.</a:t>
            </a:r>
            <a:endParaRPr sz="1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620150" y="3832125"/>
            <a:ext cx="59037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okman Old Style"/>
                <a:ea typeface="Bookman Old Style"/>
                <a:cs typeface="Bookman Old Style"/>
                <a:sym typeface="Bookman Old Style"/>
              </a:rPr>
              <a:t>The project's impact extends to long-term sustainability, enabling the identification of threats, tracking changes, and implementing measures to mitigate climate change and human activities, ensuring the resilience and future well-being of Gujarat's mangroves and coastal ecosystems.</a:t>
            </a:r>
            <a:endParaRPr sz="1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